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MediaPro Heavy Condensed" panose="020B0604020202020204" charset="-79"/>
      <p:regular r:id="rId9"/>
    </p:embeddedFont>
    <p:embeddedFont>
      <p:font typeface="Saira Condensed Heavy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svg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02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9258"/>
            <a:ext cx="651562" cy="501464"/>
          </a:xfrm>
          <a:custGeom>
            <a:avLst/>
            <a:gdLst/>
            <a:ahLst/>
            <a:cxnLst/>
            <a:rect l="l" t="t" r="r" b="b"/>
            <a:pathLst>
              <a:path w="651562" h="501464">
                <a:moveTo>
                  <a:pt x="0" y="0"/>
                </a:moveTo>
                <a:lnTo>
                  <a:pt x="651562" y="0"/>
                </a:lnTo>
                <a:lnTo>
                  <a:pt x="651562" y="501464"/>
                </a:lnTo>
                <a:lnTo>
                  <a:pt x="0" y="501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37000"/>
          </a:blip>
          <a:srcRect/>
          <a:stretch>
            <a:fillRect/>
          </a:stretch>
        </p:blipFill>
        <p:spPr>
          <a:xfrm>
            <a:off x="9764896" y="425654"/>
            <a:ext cx="8523104" cy="852310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732830" y="1281683"/>
            <a:ext cx="6526470" cy="772363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2620297"/>
            <a:ext cx="8531179" cy="4845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99"/>
              </a:lnSpc>
            </a:pPr>
            <a:r>
              <a:rPr lang="en-US" sz="9999" b="1">
                <a:solidFill>
                  <a:srgbClr val="FFFFFF"/>
                </a:solidFill>
                <a:latin typeface="Saira Condensed Heavy"/>
                <a:ea typeface="Saira Condensed Heavy"/>
                <a:cs typeface="Saira Condensed Heavy"/>
                <a:sym typeface="Saira Condensed Heavy"/>
              </a:rPr>
              <a:t>BLOCKCHAIN-BASED TEXT ENCRYPTION SYSTEM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48703" y="1090691"/>
            <a:ext cx="1092788" cy="489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1"/>
              </a:lnSpc>
            </a:pPr>
            <a:r>
              <a:rPr lang="en-US" sz="2850" b="1" spc="-71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UOW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0150" y="7366073"/>
            <a:ext cx="8115300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</a:pPr>
            <a:r>
              <a:rPr lang="ar-EG" sz="3300" spc="-82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نظام تشفير النصوص المبني على تقنية البلوكشين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79929" y="8910657"/>
            <a:ext cx="6679949" cy="34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8"/>
              </a:lnSpc>
            </a:pPr>
            <a:r>
              <a:rPr lang="en-US" sz="2063" spc="-51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ASST. PROF</a:t>
            </a:r>
            <a:r>
              <a:rPr lang="en-US" sz="2063" b="1" spc="-51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. DR. ESRAA SALEH ALOMARIY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8910657"/>
            <a:ext cx="2185241" cy="34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8"/>
              </a:lnSpc>
            </a:pPr>
            <a:r>
              <a:rPr lang="en-US" sz="2063" spc="-51">
                <a:solidFill>
                  <a:srgbClr val="000000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SUPERVISION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01855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Page 1 of 7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80262" y="8251246"/>
            <a:ext cx="4951830" cy="34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8"/>
              </a:lnSpc>
            </a:pPr>
            <a:r>
              <a:rPr lang="en-US" sz="2063" spc="-51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SATTAR JABBAR &amp; MAHMOUD SHAMRAN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80150" y="8251246"/>
            <a:ext cx="2185241" cy="347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8"/>
              </a:lnSpc>
            </a:pPr>
            <a:r>
              <a:rPr lang="en-US" sz="2063" spc="-51">
                <a:solidFill>
                  <a:srgbClr val="000000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BY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02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9258"/>
            <a:ext cx="651562" cy="501464"/>
          </a:xfrm>
          <a:custGeom>
            <a:avLst/>
            <a:gdLst/>
            <a:ahLst/>
            <a:cxnLst/>
            <a:rect l="l" t="t" r="r" b="b"/>
            <a:pathLst>
              <a:path w="651562" h="501464">
                <a:moveTo>
                  <a:pt x="0" y="0"/>
                </a:moveTo>
                <a:lnTo>
                  <a:pt x="651562" y="0"/>
                </a:lnTo>
                <a:lnTo>
                  <a:pt x="651562" y="501464"/>
                </a:lnTo>
                <a:lnTo>
                  <a:pt x="0" y="501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37000"/>
          </a:blip>
          <a:srcRect/>
          <a:stretch>
            <a:fillRect/>
          </a:stretch>
        </p:blipFill>
        <p:spPr>
          <a:xfrm>
            <a:off x="14173655" y="425654"/>
            <a:ext cx="4114345" cy="411434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5931642" y="1711535"/>
            <a:ext cx="2029896" cy="240224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48703" y="2286922"/>
            <a:ext cx="11061343" cy="3755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500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Chain of interconnected blocks</a:t>
            </a:r>
          </a:p>
          <a:p>
            <a:pPr marL="755649" lvl="1" indent="-377824" algn="l">
              <a:lnSpc>
                <a:spcPts val="500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Each block contains: index, timestamp, data, own hash, previous block hash</a:t>
            </a:r>
          </a:p>
          <a:p>
            <a:pPr marL="755649" lvl="1" indent="-377824" algn="l">
              <a:lnSpc>
                <a:spcPts val="500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Decentralized system distributed across multiple nodes</a:t>
            </a:r>
          </a:p>
          <a:p>
            <a:pPr marL="755649" lvl="1" indent="-377824" algn="l">
              <a:lnSpc>
                <a:spcPts val="500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Consensus principle between nodes for transaction verification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48703" y="1090691"/>
            <a:ext cx="1092788" cy="489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1"/>
              </a:lnSpc>
            </a:pPr>
            <a:r>
              <a:rPr lang="en-US" sz="2850" b="1" spc="-71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UOW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80262" y="6330563"/>
            <a:ext cx="11874447" cy="3213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7" lvl="1" indent="-377824" algn="just" rtl="1">
              <a:lnSpc>
                <a:spcPts val="5144"/>
              </a:lnSpc>
              <a:buFont typeface="Arial"/>
              <a:buChar char="•"/>
            </a:pPr>
            <a:r>
              <a:rPr lang="ar-EG" sz="3499" spc="164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سلسلة كتل مترابطة ببعضها البعض</a:t>
            </a:r>
          </a:p>
          <a:p>
            <a:pPr marL="755647" lvl="1" indent="-377824" algn="just" rtl="1">
              <a:lnSpc>
                <a:spcPts val="5144"/>
              </a:lnSpc>
              <a:buFont typeface="Arial"/>
              <a:buChar char="•"/>
            </a:pPr>
            <a:r>
              <a:rPr lang="ar-EG" sz="3499" spc="164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كل كتلة تحتوي على: فهرس، طابع زمني، بيانات، هاش خاص، وهاش للكتلة السابقة</a:t>
            </a:r>
          </a:p>
          <a:p>
            <a:pPr marL="755647" lvl="1" indent="-377824" algn="just" rtl="1">
              <a:lnSpc>
                <a:spcPts val="5144"/>
              </a:lnSpc>
              <a:buFont typeface="Arial"/>
              <a:buChar char="•"/>
            </a:pPr>
            <a:r>
              <a:rPr lang="ar-EG" sz="3499" spc="164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نظام لامركزي موزع بين عدة عقد</a:t>
            </a:r>
          </a:p>
          <a:p>
            <a:pPr marL="755647" lvl="1" indent="-377824" algn="just" rtl="1">
              <a:lnSpc>
                <a:spcPts val="5144"/>
              </a:lnSpc>
              <a:buFont typeface="Arial"/>
              <a:buChar char="•"/>
            </a:pPr>
            <a:r>
              <a:rPr lang="ar-EG" sz="3499" spc="164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مبدأ الإجماع بين العقد للتحقق من المعاملات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032221" y="993853"/>
            <a:ext cx="5674162" cy="605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971"/>
              </a:lnSpc>
              <a:spcBef>
                <a:spcPct val="0"/>
              </a:spcBef>
            </a:pPr>
            <a:r>
              <a:rPr lang="ar-EG" sz="3550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مفهوم البلوكشين | </a:t>
            </a:r>
            <a:r>
              <a:rPr lang="en-US" sz="3550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Blockchain Concept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01855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Page 2 of 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02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9258"/>
            <a:ext cx="651562" cy="501464"/>
          </a:xfrm>
          <a:custGeom>
            <a:avLst/>
            <a:gdLst/>
            <a:ahLst/>
            <a:cxnLst/>
            <a:rect l="l" t="t" r="r" b="b"/>
            <a:pathLst>
              <a:path w="651562" h="501464">
                <a:moveTo>
                  <a:pt x="0" y="0"/>
                </a:moveTo>
                <a:lnTo>
                  <a:pt x="651562" y="0"/>
                </a:lnTo>
                <a:lnTo>
                  <a:pt x="651562" y="501464"/>
                </a:lnTo>
                <a:lnTo>
                  <a:pt x="0" y="501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37000"/>
          </a:blip>
          <a:srcRect/>
          <a:stretch>
            <a:fillRect/>
          </a:stretch>
        </p:blipFill>
        <p:spPr>
          <a:xfrm>
            <a:off x="13349796" y="425654"/>
            <a:ext cx="4938204" cy="493820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5459804" y="1969021"/>
            <a:ext cx="2436364" cy="288327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21900" y="2435443"/>
            <a:ext cx="10888340" cy="3219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7"/>
              </a:lnSpc>
            </a:pPr>
            <a:r>
              <a:rPr lang="en-US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Converting data to fixed-length string</a:t>
            </a:r>
          </a:p>
          <a:p>
            <a:pPr algn="l">
              <a:lnSpc>
                <a:spcPts val="5147"/>
              </a:lnSpc>
            </a:pPr>
            <a:r>
              <a:rPr lang="en-US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Hash properties:</a:t>
            </a:r>
          </a:p>
          <a:p>
            <a:pPr marL="777238" lvl="1" indent="-388619" algn="l">
              <a:lnSpc>
                <a:spcPts val="5147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Small changes produce completely different hashes</a:t>
            </a:r>
          </a:p>
          <a:p>
            <a:pPr marL="777238" lvl="1" indent="-388619" algn="l">
              <a:lnSpc>
                <a:spcPts val="5147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Cannot reverse to retrieve original data</a:t>
            </a:r>
          </a:p>
          <a:p>
            <a:pPr marL="777238" lvl="1" indent="-388619" algn="l">
              <a:lnSpc>
                <a:spcPts val="5147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Difficult to find two inputs with same hash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48703" y="1100216"/>
            <a:ext cx="1092788" cy="43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71"/>
              </a:lnSpc>
            </a:pPr>
            <a:r>
              <a:rPr lang="en-US" sz="2550" b="1" spc="-63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UOW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41492" y="6228207"/>
            <a:ext cx="10341946" cy="3030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 rtl="1">
              <a:lnSpc>
                <a:spcPts val="4850"/>
              </a:lnSpc>
            </a:pPr>
            <a:r>
              <a:rPr lang="ar-EG" sz="3299" spc="224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تحويل البيانات إلى سلسلة ثابتة الطول</a:t>
            </a:r>
          </a:p>
          <a:p>
            <a:pPr algn="just" rtl="1">
              <a:lnSpc>
                <a:spcPts val="4850"/>
              </a:lnSpc>
            </a:pPr>
            <a:r>
              <a:rPr lang="ar-EG" sz="3299" spc="224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خصائص الهاش:</a:t>
            </a:r>
          </a:p>
          <a:p>
            <a:pPr marL="712468" lvl="1" indent="-356234" algn="just" rtl="1">
              <a:lnSpc>
                <a:spcPts val="4850"/>
              </a:lnSpc>
              <a:buFont typeface="Arial"/>
              <a:buChar char="•"/>
            </a:pPr>
            <a:r>
              <a:rPr lang="ar-EG" sz="3299" spc="224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أي تغيير بسيط ينتج هاش مختلف تماماً</a:t>
            </a:r>
          </a:p>
          <a:p>
            <a:pPr marL="712468" lvl="1" indent="-356234" algn="just" rtl="1">
              <a:lnSpc>
                <a:spcPts val="4850"/>
              </a:lnSpc>
              <a:buFont typeface="Arial"/>
              <a:buChar char="•"/>
            </a:pPr>
            <a:r>
              <a:rPr lang="ar-EG" sz="3299" spc="224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لا يمكن عكس العملية لاسترجاع البيانات الأصلية</a:t>
            </a:r>
          </a:p>
          <a:p>
            <a:pPr marL="712468" lvl="1" indent="-356234" algn="just" rtl="1">
              <a:lnSpc>
                <a:spcPts val="4850"/>
              </a:lnSpc>
              <a:buFont typeface="Arial"/>
              <a:buChar char="•"/>
            </a:pPr>
            <a:r>
              <a:rPr lang="ar-EG" sz="3299" spc="224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صعوبة إيجاد محتويين مختلفين لهما نفس الهاش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294635" y="689053"/>
            <a:ext cx="5149334" cy="123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971"/>
              </a:lnSpc>
              <a:spcBef>
                <a:spcPct val="0"/>
              </a:spcBef>
            </a:pPr>
            <a:r>
              <a:rPr lang="ar-EG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مفهوم الهاش في البلوكشين  |</a:t>
            </a:r>
          </a:p>
          <a:p>
            <a:pPr algn="ctr" rtl="1">
              <a:lnSpc>
                <a:spcPts val="4971"/>
              </a:lnSpc>
              <a:spcBef>
                <a:spcPct val="0"/>
              </a:spcBef>
            </a:pPr>
            <a:r>
              <a:rPr lang="ar-EG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 </a:t>
            </a:r>
            <a:r>
              <a:rPr lang="en-US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Hashing Concept in Blockchain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01855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Page 3 of 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02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9258"/>
            <a:ext cx="651562" cy="501464"/>
          </a:xfrm>
          <a:custGeom>
            <a:avLst/>
            <a:gdLst/>
            <a:ahLst/>
            <a:cxnLst/>
            <a:rect l="l" t="t" r="r" b="b"/>
            <a:pathLst>
              <a:path w="651562" h="501464">
                <a:moveTo>
                  <a:pt x="0" y="0"/>
                </a:moveTo>
                <a:lnTo>
                  <a:pt x="651562" y="0"/>
                </a:lnTo>
                <a:lnTo>
                  <a:pt x="651562" y="501464"/>
                </a:lnTo>
                <a:lnTo>
                  <a:pt x="0" y="501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37000"/>
          </a:blip>
          <a:srcRect/>
          <a:stretch>
            <a:fillRect/>
          </a:stretch>
        </p:blipFill>
        <p:spPr>
          <a:xfrm>
            <a:off x="12058342" y="425654"/>
            <a:ext cx="6229658" cy="622965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4720165" y="2372647"/>
            <a:ext cx="3073530" cy="363731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21900" y="2789076"/>
            <a:ext cx="10888340" cy="3219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8" lvl="1" indent="-388619" algn="l">
              <a:lnSpc>
                <a:spcPts val="5147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Decentralization and distributed ledgers prevent single points of failure</a:t>
            </a:r>
          </a:p>
          <a:p>
            <a:pPr marL="777238" lvl="1" indent="-388619" algn="l">
              <a:lnSpc>
                <a:spcPts val="5147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Cryptographic hash functions ensure data integrity</a:t>
            </a:r>
          </a:p>
          <a:p>
            <a:pPr marL="777238" lvl="1" indent="-388619" algn="l">
              <a:lnSpc>
                <a:spcPts val="5147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Digital signatures for identity verification</a:t>
            </a:r>
          </a:p>
          <a:p>
            <a:pPr marL="777238" lvl="1" indent="-388619" algn="l">
              <a:lnSpc>
                <a:spcPts val="5147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Consensus algorithms to ensure transaction validity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48703" y="1100216"/>
            <a:ext cx="1092788" cy="43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71"/>
              </a:lnSpc>
            </a:pPr>
            <a:r>
              <a:rPr lang="en-US" sz="2550" spc="-63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UOW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25634" y="6560062"/>
            <a:ext cx="10341946" cy="2638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7" lvl="1" indent="-388618" algn="just" rtl="1">
              <a:lnSpc>
                <a:spcPts val="5291"/>
              </a:lnSpc>
              <a:buFont typeface="Arial"/>
              <a:buChar char="•"/>
            </a:pPr>
            <a:r>
              <a:rPr lang="ar-EG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اللامركزية والسجلات الموزعة تمنع نقاط الفشل المفردة</a:t>
            </a:r>
          </a:p>
          <a:p>
            <a:pPr marL="777237" lvl="1" indent="-388618" algn="just" rtl="1">
              <a:lnSpc>
                <a:spcPts val="5291"/>
              </a:lnSpc>
              <a:buFont typeface="Arial"/>
              <a:buChar char="•"/>
            </a:pPr>
            <a:r>
              <a:rPr lang="ar-EG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دوال التجزئة التشفيرية لضمان سلامة البيانات</a:t>
            </a:r>
          </a:p>
          <a:p>
            <a:pPr marL="777237" lvl="1" indent="-388618" algn="just" rtl="1">
              <a:lnSpc>
                <a:spcPts val="5291"/>
              </a:lnSpc>
              <a:buFont typeface="Arial"/>
              <a:buChar char="•"/>
            </a:pPr>
            <a:r>
              <a:rPr lang="ar-EG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التوقيعات الرقمية للتحقق من الهوية</a:t>
            </a:r>
          </a:p>
          <a:p>
            <a:pPr marL="777237" lvl="1" indent="-388618" algn="just" rtl="1">
              <a:lnSpc>
                <a:spcPts val="5291"/>
              </a:lnSpc>
              <a:buFont typeface="Arial"/>
              <a:buChar char="•"/>
            </a:pPr>
            <a:r>
              <a:rPr lang="ar-EG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خوارزميات التوافق لضمان صحة المعاملات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321299" y="689053"/>
            <a:ext cx="7096006" cy="123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971"/>
              </a:lnSpc>
              <a:spcBef>
                <a:spcPct val="0"/>
              </a:spcBef>
            </a:pPr>
            <a:r>
              <a:rPr lang="ar-EG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آلية عمل البلوكشين في الأمن السيبراني  |</a:t>
            </a:r>
          </a:p>
          <a:p>
            <a:pPr algn="ctr" rtl="1">
              <a:lnSpc>
                <a:spcPts val="4971"/>
              </a:lnSpc>
              <a:spcBef>
                <a:spcPct val="0"/>
              </a:spcBef>
            </a:pPr>
            <a:r>
              <a:rPr lang="ar-EG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 </a:t>
            </a:r>
            <a:r>
              <a:rPr lang="en-US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Blockchain in Cybersecurity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01855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Page 4 of 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02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9258"/>
            <a:ext cx="651562" cy="501464"/>
          </a:xfrm>
          <a:custGeom>
            <a:avLst/>
            <a:gdLst/>
            <a:ahLst/>
            <a:cxnLst/>
            <a:rect l="l" t="t" r="r" b="b"/>
            <a:pathLst>
              <a:path w="651562" h="501464">
                <a:moveTo>
                  <a:pt x="0" y="0"/>
                </a:moveTo>
                <a:lnTo>
                  <a:pt x="651562" y="0"/>
                </a:lnTo>
                <a:lnTo>
                  <a:pt x="651562" y="501464"/>
                </a:lnTo>
                <a:lnTo>
                  <a:pt x="0" y="501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37000"/>
          </a:blip>
          <a:srcRect/>
          <a:stretch>
            <a:fillRect/>
          </a:stretch>
        </p:blipFill>
        <p:spPr>
          <a:xfrm>
            <a:off x="13187532" y="2191122"/>
            <a:ext cx="4136611" cy="413661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4955034" y="3483963"/>
            <a:ext cx="2040882" cy="241524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680262" y="2560866"/>
            <a:ext cx="10888340" cy="3311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8" lvl="1" indent="-399414" algn="l">
              <a:lnSpc>
                <a:spcPts val="5290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Using quantum properties like superposition and entanglement</a:t>
            </a:r>
          </a:p>
          <a:p>
            <a:pPr marL="798828" lvl="1" indent="-399414" algn="l">
              <a:lnSpc>
                <a:spcPts val="5290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Qubit as basic information unit instead of traditional bit</a:t>
            </a:r>
          </a:p>
          <a:p>
            <a:pPr marL="798828" lvl="1" indent="-399414" algn="l">
              <a:lnSpc>
                <a:spcPts val="5290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Ability to process vast amounts of data in parallel</a:t>
            </a:r>
          </a:p>
          <a:p>
            <a:pPr marL="798828" lvl="1" indent="-399414" algn="l">
              <a:lnSpc>
                <a:spcPts val="5290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Capability to solve complex problems more efficiently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48703" y="1100216"/>
            <a:ext cx="1092788" cy="43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71"/>
              </a:lnSpc>
            </a:pPr>
            <a:r>
              <a:rPr lang="en-US" sz="2550" b="1" spc="-63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UOW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45586" y="6560062"/>
            <a:ext cx="10341946" cy="2638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7" lvl="1" indent="-388618" algn="just" rtl="1">
              <a:lnSpc>
                <a:spcPts val="5291"/>
              </a:lnSpc>
              <a:buFont typeface="Arial"/>
              <a:buChar char="•"/>
            </a:pPr>
            <a:r>
              <a:rPr lang="ar-EG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استخدام الخصائص الكمية مثل التراكب والتشابك</a:t>
            </a:r>
          </a:p>
          <a:p>
            <a:pPr marL="777237" lvl="1" indent="-388618" algn="just" rtl="1">
              <a:lnSpc>
                <a:spcPts val="5291"/>
              </a:lnSpc>
              <a:buFont typeface="Arial"/>
              <a:buChar char="•"/>
            </a:pPr>
            <a:r>
              <a:rPr lang="ar-EG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الكيوبت كوحدة معلومات أساسية بدلاً من البت التقليدي</a:t>
            </a:r>
          </a:p>
          <a:p>
            <a:pPr marL="777237" lvl="1" indent="-388618" algn="just" rtl="1">
              <a:lnSpc>
                <a:spcPts val="5291"/>
              </a:lnSpc>
              <a:buFont typeface="Arial"/>
              <a:buChar char="•"/>
            </a:pPr>
            <a:r>
              <a:rPr lang="ar-EG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القدرة على معالجة كميات هائلة من البيانات بشكل متوازٍ</a:t>
            </a:r>
          </a:p>
          <a:p>
            <a:pPr marL="777237" lvl="1" indent="-388618" algn="just" rtl="1">
              <a:lnSpc>
                <a:spcPts val="5291"/>
              </a:lnSpc>
              <a:buFont typeface="Arial"/>
              <a:buChar char="•"/>
            </a:pPr>
            <a:r>
              <a:rPr lang="ar-EG" sz="35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إمكانية حل مشكلات معقدة بكفاءة أعلى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427248" y="629762"/>
            <a:ext cx="5178623" cy="123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971"/>
              </a:lnSpc>
              <a:spcBef>
                <a:spcPct val="0"/>
              </a:spcBef>
            </a:pPr>
            <a:r>
              <a:rPr lang="ar-EG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 مبادئ الحوسبة الكمية  | </a:t>
            </a:r>
          </a:p>
          <a:p>
            <a:pPr algn="ctr">
              <a:lnSpc>
                <a:spcPts val="4971"/>
              </a:lnSpc>
              <a:spcBef>
                <a:spcPct val="0"/>
              </a:spcBef>
            </a:pPr>
            <a:r>
              <a:rPr lang="en-US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Quantum Computing Principles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01855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Page 5 of 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02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9258"/>
            <a:ext cx="651562" cy="501464"/>
          </a:xfrm>
          <a:custGeom>
            <a:avLst/>
            <a:gdLst/>
            <a:ahLst/>
            <a:cxnLst/>
            <a:rect l="l" t="t" r="r" b="b"/>
            <a:pathLst>
              <a:path w="651562" h="501464">
                <a:moveTo>
                  <a:pt x="0" y="0"/>
                </a:moveTo>
                <a:lnTo>
                  <a:pt x="651562" y="0"/>
                </a:lnTo>
                <a:lnTo>
                  <a:pt x="651562" y="501464"/>
                </a:lnTo>
                <a:lnTo>
                  <a:pt x="0" y="501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37000"/>
          </a:blip>
          <a:srcRect/>
          <a:stretch>
            <a:fillRect/>
          </a:stretch>
        </p:blipFill>
        <p:spPr>
          <a:xfrm>
            <a:off x="10687391" y="425654"/>
            <a:ext cx="7600609" cy="760060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934997" y="2801119"/>
            <a:ext cx="3749917" cy="443777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48703" y="2667340"/>
            <a:ext cx="10888340" cy="3755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500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Shor's Algorithm: Direct threat to RSA and public key systems</a:t>
            </a:r>
          </a:p>
          <a:p>
            <a:pPr marL="755649" lvl="1" indent="-377824" algn="l">
              <a:lnSpc>
                <a:spcPts val="500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Grover's Algorithm: Accelerating database search and impact on symmetric encryption</a:t>
            </a:r>
          </a:p>
          <a:p>
            <a:pPr marL="755649" lvl="1" indent="-377824" algn="l">
              <a:lnSpc>
                <a:spcPts val="500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Attacks on quantum key distribution: Exploiting physical hardware flaws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48703" y="1100216"/>
            <a:ext cx="1092788" cy="43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71"/>
              </a:lnSpc>
            </a:pPr>
            <a:r>
              <a:rPr lang="en-US" sz="2550" b="1" spc="-63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UOW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40766" y="7046331"/>
            <a:ext cx="11210338" cy="1864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8" lvl="1" indent="-367029" algn="just" rtl="1">
              <a:lnSpc>
                <a:spcPts val="4997"/>
              </a:lnSpc>
              <a:buFont typeface="Arial"/>
              <a:buChar char="•"/>
            </a:pPr>
            <a:r>
              <a:rPr lang="ar-EG" sz="33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خوارزمية شور: تهديد مباشر لتشفير </a:t>
            </a:r>
            <a:r>
              <a:rPr lang="en-US" sz="33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RSA</a:t>
            </a:r>
            <a:r>
              <a:rPr lang="ar-EG" sz="33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 وأنظمة المفتاح العام</a:t>
            </a:r>
          </a:p>
          <a:p>
            <a:pPr marL="734058" lvl="1" indent="-367029" algn="just" rtl="1">
              <a:lnSpc>
                <a:spcPts val="4997"/>
              </a:lnSpc>
              <a:buFont typeface="Arial"/>
              <a:buChar char="•"/>
            </a:pPr>
            <a:r>
              <a:rPr lang="ar-EG" sz="33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خوارزمية جروفر: تسريع البحث في قواعد البيانات وتأثيرها على التشفير المتماثل</a:t>
            </a:r>
          </a:p>
          <a:p>
            <a:pPr marL="734058" lvl="1" indent="-367029" algn="just" rtl="1">
              <a:lnSpc>
                <a:spcPts val="4997"/>
              </a:lnSpc>
              <a:buFont typeface="Arial"/>
              <a:buChar char="•"/>
            </a:pPr>
            <a:r>
              <a:rPr lang="ar-EG" sz="33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هجمات على توزيع المفاتيح الكمية: استغلال عيوب في الأجهزة الفيزيائية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54085" y="689053"/>
            <a:ext cx="8886706" cy="123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4971"/>
              </a:lnSpc>
              <a:spcBef>
                <a:spcPct val="0"/>
              </a:spcBef>
            </a:pPr>
            <a:r>
              <a:rPr lang="ar-EG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  <a:rtl/>
              </a:rPr>
              <a:t>كيفية كسر أنظمة التشفير بواسطة الحوسبة الكمية  | </a:t>
            </a:r>
          </a:p>
          <a:p>
            <a:pPr algn="ctr" rtl="1">
              <a:lnSpc>
                <a:spcPts val="4971"/>
              </a:lnSpc>
              <a:spcBef>
                <a:spcPct val="0"/>
              </a:spcBef>
            </a:pPr>
            <a:r>
              <a:rPr lang="en-US" sz="3550" b="1" spc="-88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Quantum Computing Threats to Cybersecurity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01855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Page 6 of 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02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9258"/>
            <a:ext cx="651562" cy="501464"/>
          </a:xfrm>
          <a:custGeom>
            <a:avLst/>
            <a:gdLst/>
            <a:ahLst/>
            <a:cxnLst/>
            <a:rect l="l" t="t" r="r" b="b"/>
            <a:pathLst>
              <a:path w="651562" h="501464">
                <a:moveTo>
                  <a:pt x="0" y="0"/>
                </a:moveTo>
                <a:lnTo>
                  <a:pt x="651562" y="0"/>
                </a:lnTo>
                <a:lnTo>
                  <a:pt x="651562" y="501464"/>
                </a:lnTo>
                <a:lnTo>
                  <a:pt x="0" y="5014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37000"/>
          </a:blip>
          <a:srcRect/>
          <a:stretch>
            <a:fillRect/>
          </a:stretch>
        </p:blipFill>
        <p:spPr>
          <a:xfrm>
            <a:off x="8985570" y="425654"/>
            <a:ext cx="9302430" cy="930243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960335" y="3332999"/>
            <a:ext cx="4589545" cy="543141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346073" y="3876979"/>
            <a:ext cx="13171462" cy="2439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20"/>
              </a:lnSpc>
            </a:pPr>
            <a:r>
              <a:rPr lang="en-US" sz="14000" b="1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Thank You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48703" y="1100216"/>
            <a:ext cx="1092788" cy="43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71"/>
              </a:lnSpc>
            </a:pPr>
            <a:r>
              <a:rPr lang="en-US" sz="2550" b="1" spc="-63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UOW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01855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Page 7 of 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</Words>
  <Application>Microsoft Office PowerPoint</Application>
  <PresentationFormat>Custom</PresentationFormat>
  <Paragraphs>70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MediaPro Heavy Condensed</vt:lpstr>
      <vt:lpstr>Arial</vt:lpstr>
      <vt:lpstr>Calibri</vt:lpstr>
      <vt:lpstr>Saira Condensed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and White Illustrated Blockchain Technology Video</dc:title>
  <cp:lastModifiedBy>Mahmoud Shmran</cp:lastModifiedBy>
  <cp:revision>2</cp:revision>
  <dcterms:created xsi:type="dcterms:W3CDTF">2006-08-16T00:00:00Z</dcterms:created>
  <dcterms:modified xsi:type="dcterms:W3CDTF">2025-04-27T20:05:29Z</dcterms:modified>
  <dc:identifier>DAGlq1ebY6Q</dc:identifier>
</cp:coreProperties>
</file>

<file path=docProps/thumbnail.jpeg>
</file>